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embeddedFontLst>
    <p:embeddedFont>
      <p:font typeface="Encode Sans Black" pitchFamily="2" charset="77"/>
      <p:bold r:id="rId43"/>
    </p:embeddedFont>
    <p:embeddedFont>
      <p:font typeface="Merriweather Sans" pitchFamily="2" charset="77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Mono" pitchFamily="49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8sNLIXsy47oGyJd+MajOIwRNL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9f53cda1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9f53cda1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9f53cda1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9f53cda1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9f53cda1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9f53cda1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9f53cda16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9f53cda16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9f53cda1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9f53cda1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9f53cda1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9f53cda1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9f53cda1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9f53cda1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9f53cda1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9f53cda1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9f53cda16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9f53cda16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9f53cda1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9f53cda1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9f53cda1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9f53cda1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9f53cda1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9f53cda1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9f53cda1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9f53cda1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9f53cda1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9f53cda1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9f53cda1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39f53cda1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9f53cda1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9f53cda1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53cda1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53cda1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9f53cda1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39f53cda1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9f53cda16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9f53cda16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9f53cda16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9f53cda16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9f53cda1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9f53cda1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9f53cda16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9f53cda16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9f53cda16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39f53cda16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9f53cda16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9f53cda16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9f53cda1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39f53cda16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9f53cda1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9f53cda16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9f53cda16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9f53cda16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9f53cda16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9f53cda16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53cda1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39f53cda1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39f53cda16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39f53cda16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39f53cda1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39f53cda1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9f53cda16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9f53cda16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9f53cda16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9f53cda16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f980d6c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f980d6c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9f53cda16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9f53cda16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9f53cda1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9f53cda1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9f53cda1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9f53cda1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9f53cda1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9f53cda1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1" descr="W Logo_Purple_2685_H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30852" y="5949410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1" descr="Wordmark_center_Purple_HE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53" y="6487457"/>
            <a:ext cx="3233727" cy="16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1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1"/>
          <p:cNvSpPr txBox="1">
            <a:spLocks noGrp="1"/>
          </p:cNvSpPr>
          <p:nvPr>
            <p:ph type="title"/>
          </p:nvPr>
        </p:nvSpPr>
        <p:spPr>
          <a:xfrm>
            <a:off x="895676" y="11671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5000"/>
              <a:buFont typeface="Encode Sans Black"/>
              <a:buNone/>
              <a:defRPr sz="5000" b="1" i="0">
                <a:solidFill>
                  <a:srgbClr val="4B2E83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+ Subheader + Content">
  <p:cSld name="Header + Subheader +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B2E83"/>
              </a:buClr>
              <a:buSzPts val="2400"/>
              <a:buFont typeface="Merriweather Sans"/>
              <a:buChar char="&gt;"/>
              <a:defRPr sz="2400" b="1" i="0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B2E83"/>
              </a:buClr>
              <a:buSzPts val="2000"/>
              <a:buChar char="•"/>
              <a:defRPr sz="2000" b="1" i="0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B2E83"/>
              </a:buClr>
              <a:buSzPts val="1800"/>
              <a:buFont typeface="Merriweather Sans"/>
              <a:buChar char="&gt;"/>
              <a:defRPr sz="1800" b="1" i="0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B2E83"/>
              </a:buClr>
              <a:buSzPts val="1600"/>
              <a:buChar char="•"/>
              <a:defRPr sz="1600" b="1" i="0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B2E83"/>
              </a:buClr>
              <a:buSzPts val="1400"/>
              <a:buFont typeface="Merriweather Sans"/>
              <a:buChar char="&gt;"/>
              <a:defRPr sz="1400" b="1" i="0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B2E83"/>
              </a:buClr>
              <a:buSzPts val="2400"/>
              <a:buNone/>
              <a:defRPr sz="2400" b="0" i="0">
                <a:solidFill>
                  <a:srgbClr val="4B2E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D3A2"/>
              </a:buClr>
              <a:buSzPts val="2400"/>
              <a:buNone/>
              <a:defRPr b="0" i="0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D3A2"/>
              </a:buClr>
              <a:buSzPts val="2000"/>
              <a:buNone/>
              <a:defRPr b="0" i="0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D3A2"/>
              </a:buClr>
              <a:buSzPts val="1800"/>
              <a:buNone/>
              <a:defRPr b="0" i="0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D3A2"/>
              </a:buClr>
              <a:buSzPts val="1800"/>
              <a:buNone/>
              <a:defRPr b="0" i="0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2" descr="Wordmark_center_Purple_HE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09541" y="6487457"/>
            <a:ext cx="3233727" cy="16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2" descr="Bar_RtAngle_7502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633" y="1437805"/>
            <a:ext cx="1810912" cy="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2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84" cy="991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3000"/>
              <a:buFont typeface="Encode Sans Black"/>
              <a:buNone/>
              <a:defRPr sz="3000" b="1" i="0">
                <a:solidFill>
                  <a:srgbClr val="4B2E83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587227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587227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587227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587227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587227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lisonhorst.com/everything-el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lisonhorst.com/everything-els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587227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587227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587227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ds-specification.readthedocs.io/en/latest/appendices/entity-table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enodo.org/record/5872274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ids-standard.github.io/bids-validator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ds-standard.github.io/bids-exampl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ds-standard.github.io/bids-starter-ki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eudiconv.readthedocs.io/en/lates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rainlife.io/ezbids/" TargetMode="External"/><Relationship Id="rId4" Type="http://schemas.openxmlformats.org/officeDocument/2006/relationships/hyperlink" Target="https://unfmontreal.github.io/Dcm2Bids/3.0.1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stars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ids.neuroimaging.io/governance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ds-standard/bids-website/issues" TargetMode="External"/><Relationship Id="rId13" Type="http://schemas.openxmlformats.org/officeDocument/2006/relationships/hyperlink" Target="https://groups.google.com/forum/#!forum/bids-discussion" TargetMode="External"/><Relationship Id="rId3" Type="http://schemas.openxmlformats.org/officeDocument/2006/relationships/hyperlink" Target="https://bids-extensions.readthedocs.io/en/latest/guide/bids-specification.readthedocs.io" TargetMode="External"/><Relationship Id="rId7" Type="http://schemas.openxmlformats.org/officeDocument/2006/relationships/hyperlink" Target="https://bids.neuroimaging.io/get_involved.html" TargetMode="External"/><Relationship Id="rId12" Type="http://schemas.openxmlformats.org/officeDocument/2006/relationships/hyperlink" Target="https://support.google.com/docs/answer/2494822?co=GENIE.Platform%3DDesktop&amp;hl=e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ds-standard/bids-specification/" TargetMode="External"/><Relationship Id="rId11" Type="http://schemas.openxmlformats.org/officeDocument/2006/relationships/hyperlink" Target="https://docs.google.com/document/d/1W7--Mf3gCCb1mVfhsoRJCAKFhmf2umG1PFkyZ1jEgMw/edit" TargetMode="External"/><Relationship Id="rId5" Type="http://schemas.openxmlformats.org/officeDocument/2006/relationships/hyperlink" Target="https://bids.neuroimaging.io/governance.html" TargetMode="External"/><Relationship Id="rId15" Type="http://schemas.openxmlformats.org/officeDocument/2006/relationships/hyperlink" Target="https://bids-extensions.readthedocs.io/en/latest/" TargetMode="External"/><Relationship Id="rId10" Type="http://schemas.openxmlformats.org/officeDocument/2006/relationships/hyperlink" Target="https://github.com/bids-standard/bids-website/" TargetMode="External"/><Relationship Id="rId4" Type="http://schemas.openxmlformats.org/officeDocument/2006/relationships/hyperlink" Target="https://bids.neuroimaging.io/get_involved.html#extending-the-bids-specification" TargetMode="External"/><Relationship Id="rId9" Type="http://schemas.openxmlformats.org/officeDocument/2006/relationships/hyperlink" Target="https://github.com/bids-standard/bids-website/pulls" TargetMode="External"/><Relationship Id="rId14" Type="http://schemas.openxmlformats.org/officeDocument/2006/relationships/hyperlink" Target="https://github.com/bids-standard/bids-validato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ids.neuroimaging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ds-standard.github.io/bids-starter-kit/" TargetMode="External"/><Relationship Id="rId4" Type="http://schemas.openxmlformats.org/officeDocument/2006/relationships/hyperlink" Target="https://bids-specification.readthedocs.io/en/stab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" descr="eScience Institu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98892"/>
            <a:ext cx="7646024" cy="123716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452150" y="1611598"/>
            <a:ext cx="11423400" cy="16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4800"/>
              <a:buFont typeface="Encode Sans Black"/>
              <a:buNone/>
            </a:pPr>
            <a:r>
              <a:rPr lang="en-US" sz="4800" b="1">
                <a:solidFill>
                  <a:srgbClr val="4B2E83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The Brain Imaging Data Structure (BIDS)</a:t>
            </a:r>
            <a:endParaRPr sz="4800" b="1">
              <a:solidFill>
                <a:srgbClr val="4B2E83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pic>
        <p:nvPicPr>
          <p:cNvPr id="97" name="Google Shape;97;p1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07553"/>
            <a:ext cx="3427007" cy="74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7129" y="6107553"/>
            <a:ext cx="5732867" cy="7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8550" y="4384550"/>
            <a:ext cx="28575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39f53cda16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50" y="378375"/>
            <a:ext cx="7023724" cy="58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39f53cda16_0_66"/>
          <p:cNvSpPr txBox="1"/>
          <p:nvPr/>
        </p:nvSpPr>
        <p:spPr>
          <a:xfrm>
            <a:off x="430625" y="6276575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Markiewicz et al. (2022)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39f53cda16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73" y="1215350"/>
            <a:ext cx="8331049" cy="54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39f53cda16_0_31"/>
          <p:cNvSpPr txBox="1"/>
          <p:nvPr/>
        </p:nvSpPr>
        <p:spPr>
          <a:xfrm>
            <a:off x="238250" y="645780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Gorgolewski et al. (2017)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39f53cda16_0_31"/>
          <p:cNvSpPr txBox="1">
            <a:spLocks noGrp="1"/>
          </p:cNvSpPr>
          <p:nvPr>
            <p:ph type="title"/>
          </p:nvPr>
        </p:nvSpPr>
        <p:spPr>
          <a:xfrm>
            <a:off x="895675" y="22326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eco-system of standards-compliant software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9f53cda16_0_60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it work?</a:t>
            </a:r>
            <a:endParaRPr/>
          </a:p>
        </p:txBody>
      </p:sp>
      <p:pic>
        <p:nvPicPr>
          <p:cNvPr id="178" name="Google Shape;178;g239f53cda16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48" y="1625350"/>
            <a:ext cx="9307824" cy="45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39f53cda16_0_60"/>
          <p:cNvSpPr txBox="1"/>
          <p:nvPr/>
        </p:nvSpPr>
        <p:spPr>
          <a:xfrm>
            <a:off x="415325" y="6424250"/>
            <a:ext cx="61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Gorgolewski et al. (2016)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9f53cda16_0_186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Modularizes data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Specifies a folder structure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Names files in a human AND machine friendly way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Uses standard interoperable file formats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Documents metadata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● Minimizes duplication (inheritance principles)</a:t>
            </a:r>
            <a:endParaRPr/>
          </a:p>
        </p:txBody>
      </p:sp>
      <p:sp>
        <p:nvSpPr>
          <p:cNvPr id="185" name="Google Shape;185;g239f53cda16_0_186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39f53cda16_0_186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BIDS does the following things</a:t>
            </a:r>
            <a:endParaRPr/>
          </a:p>
        </p:txBody>
      </p:sp>
      <p:sp>
        <p:nvSpPr>
          <p:cNvPr id="187" name="Google Shape;187;g239f53cda16_0_186"/>
          <p:cNvSpPr txBox="1"/>
          <p:nvPr/>
        </p:nvSpPr>
        <p:spPr>
          <a:xfrm>
            <a:off x="476475" y="644635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Thanks: Remi Gau,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https://zenodo.org/record/5872274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9f53cda16_0_111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39f53cda16_0_111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Modularizes the data</a:t>
            </a:r>
            <a:endParaRPr/>
          </a:p>
        </p:txBody>
      </p:sp>
      <p:sp>
        <p:nvSpPr>
          <p:cNvPr id="194" name="Google Shape;194;g239f53cda16_0_111"/>
          <p:cNvSpPr txBox="1"/>
          <p:nvPr/>
        </p:nvSpPr>
        <p:spPr>
          <a:xfrm>
            <a:off x="476475" y="644635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Thanks: Remi Gau,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https://zenodo.org/record/5872274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239f53cda16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225" y="1783157"/>
            <a:ext cx="8071798" cy="381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9f53cda16_0_211"/>
          <p:cNvSpPr txBox="1">
            <a:spLocks noGrp="1"/>
          </p:cNvSpPr>
          <p:nvPr>
            <p:ph type="body" idx="1"/>
          </p:nvPr>
        </p:nvSpPr>
        <p:spPr>
          <a:xfrm>
            <a:off x="879074" y="17868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 my_dataset-1/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sourcedata 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... 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rawdata/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│  ├─ dataset_description.json 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│  ├─ participants.tsv 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│  ├─ sub-01/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│  ├─ sub-02/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│  └─ ... 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└─ derivatives/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   ├─ pipeline_1/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   ├─ pipeline_2/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   └─ ... </a:t>
            </a:r>
            <a:endParaRPr sz="2800">
              <a:highlight>
                <a:schemeClr val="lt1"/>
              </a:highlight>
            </a:endParaRPr>
          </a:p>
        </p:txBody>
      </p:sp>
      <p:sp>
        <p:nvSpPr>
          <p:cNvPr id="201" name="Google Shape;201;g239f53cda16_0_211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Modularizes the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9f53cda16_0_220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Specifies a folder structure </a:t>
            </a:r>
            <a:endParaRPr/>
          </a:p>
        </p:txBody>
      </p:sp>
      <p:sp>
        <p:nvSpPr>
          <p:cNvPr id="207" name="Google Shape;207;g239f53cda16_0_220"/>
          <p:cNvSpPr txBox="1">
            <a:spLocks noGrp="1"/>
          </p:cNvSpPr>
          <p:nvPr>
            <p:ph type="body" idx="1"/>
          </p:nvPr>
        </p:nvSpPr>
        <p:spPr>
          <a:xfrm>
            <a:off x="879075" y="1717657"/>
            <a:ext cx="41799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 my_dataset-1/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dataset_description.json 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participants.tsv 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	└─ ses-01/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└─datatype/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sub-01_ses01_T1w.nii.gz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sub-01_ses01_T1w.json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91440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sub-02/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	…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highlight>
                <a:schemeClr val="lt1"/>
              </a:highlight>
            </a:endParaRPr>
          </a:p>
        </p:txBody>
      </p:sp>
      <p:sp>
        <p:nvSpPr>
          <p:cNvPr id="208" name="Google Shape;208;g239f53cda16_0_220"/>
          <p:cNvSpPr txBox="1">
            <a:spLocks noGrp="1"/>
          </p:cNvSpPr>
          <p:nvPr>
            <p:ph type="body" idx="1"/>
          </p:nvPr>
        </p:nvSpPr>
        <p:spPr>
          <a:xfrm>
            <a:off x="4843675" y="1814007"/>
            <a:ext cx="63114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 my_dataset-1/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	└─ ses-01/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└─too/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9144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└─many/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13716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└─folders/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22860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└─make/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22860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└─it/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22860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	└─hard/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32004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└─to/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36576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└─nagivate/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highlight>
                <a:schemeClr val="lt1"/>
              </a:highlight>
            </a:endParaRPr>
          </a:p>
        </p:txBody>
      </p:sp>
      <p:sp>
        <p:nvSpPr>
          <p:cNvPr id="209" name="Google Shape;209;g239f53cda16_0_220"/>
          <p:cNvSpPr txBox="1"/>
          <p:nvPr/>
        </p:nvSpPr>
        <p:spPr>
          <a:xfrm>
            <a:off x="476475" y="644635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Thanks: Remi Gau,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https://zenodo.org/record/5872274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9f53cda16_0_229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Specifies a folder structure </a:t>
            </a:r>
            <a:endParaRPr/>
          </a:p>
        </p:txBody>
      </p:sp>
      <p:sp>
        <p:nvSpPr>
          <p:cNvPr id="215" name="Google Shape;215;g239f53cda16_0_229"/>
          <p:cNvSpPr txBox="1">
            <a:spLocks noGrp="1"/>
          </p:cNvSpPr>
          <p:nvPr>
            <p:ph type="body" idx="1"/>
          </p:nvPr>
        </p:nvSpPr>
        <p:spPr>
          <a:xfrm>
            <a:off x="4843675" y="1883200"/>
            <a:ext cx="63114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 One_folder_is_hard_to_organize/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sub-01_ses-01_anat_T1W.nii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</a:t>
            </a:r>
            <a:r>
              <a:rPr lang="en-US" sz="1400" b="0">
                <a:solidFill>
                  <a:schemeClr val="dk1"/>
                </a:solidFill>
                <a:highlight>
                  <a:srgbClr val="FFFFFF"/>
                </a:highlight>
              </a:rPr>
              <a:t>sub-01_ses-01_func_task-naming_bold.nii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</a:t>
            </a:r>
            <a:r>
              <a:rPr lang="en-US" sz="1400" b="0">
                <a:solidFill>
                  <a:schemeClr val="dk1"/>
                </a:solidFill>
                <a:highlight>
                  <a:srgbClr val="FFFFFF"/>
                </a:highlight>
              </a:rPr>
              <a:t>sub-01_ses-01_func_task-rest_bold.nii</a:t>
            </a:r>
            <a:endParaRPr sz="1400" b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sub-01_ses-02_anat_T1W.nii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</a:t>
            </a:r>
            <a:r>
              <a:rPr lang="en-US" sz="1400" b="0">
                <a:solidFill>
                  <a:schemeClr val="dk1"/>
                </a:solidFill>
                <a:highlight>
                  <a:srgbClr val="FFFFFF"/>
                </a:highlight>
              </a:rPr>
              <a:t>sub-01_ses-02_func_task-naming_bold.nii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</a:t>
            </a:r>
            <a:r>
              <a:rPr lang="en-US" sz="1400" b="0">
                <a:solidFill>
                  <a:schemeClr val="dk1"/>
                </a:solidFill>
                <a:highlight>
                  <a:srgbClr val="FFFFFF"/>
                </a:highlight>
              </a:rPr>
              <a:t>sub-01_ses-02_func_task-rest_bold.nii</a:t>
            </a:r>
            <a:endParaRPr sz="1400" b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sub-02_ses-01_anat_T1W.nii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</a:t>
            </a:r>
            <a:r>
              <a:rPr lang="en-US" sz="1400" b="0">
                <a:solidFill>
                  <a:schemeClr val="dk1"/>
                </a:solidFill>
                <a:highlight>
                  <a:srgbClr val="FFFFFF"/>
                </a:highlight>
              </a:rPr>
              <a:t>sub-02_ses-01_func_task-naming_bold.nii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</a:t>
            </a:r>
            <a:r>
              <a:rPr lang="en-US" sz="1400" b="0">
                <a:solidFill>
                  <a:schemeClr val="dk1"/>
                </a:solidFill>
                <a:highlight>
                  <a:srgbClr val="FFFFFF"/>
                </a:highlight>
              </a:rPr>
              <a:t>sub-02_ses-01_func_task-rest_bold.nii</a:t>
            </a:r>
            <a:endParaRPr sz="1400" b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sub-02_ses-02_anat_T1W.nii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</a:t>
            </a:r>
            <a:r>
              <a:rPr lang="en-US" sz="1400" b="0">
                <a:solidFill>
                  <a:schemeClr val="dk1"/>
                </a:solidFill>
                <a:highlight>
                  <a:srgbClr val="FFFFFF"/>
                </a:highlight>
              </a:rPr>
              <a:t>sub-02_ses-02_func_task-naming_bold.nii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</a:t>
            </a:r>
            <a:r>
              <a:rPr lang="en-US" sz="1400" b="0">
                <a:solidFill>
                  <a:schemeClr val="dk1"/>
                </a:solidFill>
                <a:highlight>
                  <a:srgbClr val="FFFFFF"/>
                </a:highlight>
              </a:rPr>
              <a:t>sub-02_ses-02_func_task-rest_bold.nii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</p:txBody>
      </p:sp>
      <p:sp>
        <p:nvSpPr>
          <p:cNvPr id="216" name="Google Shape;216;g239f53cda16_0_229"/>
          <p:cNvSpPr txBox="1">
            <a:spLocks noGrp="1"/>
          </p:cNvSpPr>
          <p:nvPr>
            <p:ph type="body" idx="1"/>
          </p:nvPr>
        </p:nvSpPr>
        <p:spPr>
          <a:xfrm>
            <a:off x="879075" y="1717657"/>
            <a:ext cx="41799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 my_dataset-1/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dataset_description.json 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participants.tsv 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	└─ ses-01/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└─datatype/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sub-01_ses01_T1w.nii.gz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sub-01_ses01_T1w.json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9144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   ├─ sub-02/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36464E"/>
                </a:solidFill>
                <a:highlight>
                  <a:schemeClr val="lt1"/>
                </a:highlight>
              </a:rPr>
              <a:t>	…</a:t>
            </a: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b="0">
              <a:solidFill>
                <a:srgbClr val="36464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highlight>
                <a:schemeClr val="lt1"/>
              </a:highlight>
            </a:endParaRPr>
          </a:p>
        </p:txBody>
      </p:sp>
      <p:sp>
        <p:nvSpPr>
          <p:cNvPr id="217" name="Google Shape;217;g239f53cda16_0_229"/>
          <p:cNvSpPr txBox="1"/>
          <p:nvPr/>
        </p:nvSpPr>
        <p:spPr>
          <a:xfrm>
            <a:off x="476475" y="644635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Thanks: Remi Gau,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https://zenodo.org/record/5872274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9f53cda16_0_248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30"/>
              <a:t>Separate folders for each subject/[session] and for different measurement “modalities”: </a:t>
            </a:r>
            <a:endParaRPr sz="363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	anat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	perf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	dwi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	func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	beh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	eeg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	meg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	ieeg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lang="en-US">
                <a:solidFill>
                  <a:srgbClr val="0097A7"/>
                </a:solidFill>
              </a:rPr>
              <a:t>micr</a:t>
            </a:r>
            <a:endParaRPr>
              <a:solidFill>
                <a:srgbClr val="0097A7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3C47D"/>
                </a:solidFill>
              </a:rPr>
              <a:t>	pet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223" name="Google Shape;223;g239f53cda16_0_248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39f53cda16_0_248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Folder naming</a:t>
            </a:r>
            <a:endParaRPr/>
          </a:p>
        </p:txBody>
      </p:sp>
      <p:sp>
        <p:nvSpPr>
          <p:cNvPr id="225" name="Google Shape;225;g239f53cda16_0_248"/>
          <p:cNvSpPr txBox="1"/>
          <p:nvPr/>
        </p:nvSpPr>
        <p:spPr>
          <a:xfrm>
            <a:off x="476475" y="644635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Thanks: Remi Gau,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https://zenodo.org/record/5872274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9f53cda16_0_239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note on file naming</a:t>
            </a:r>
            <a:endParaRPr/>
          </a:p>
        </p:txBody>
      </p:sp>
      <p:sp>
        <p:nvSpPr>
          <p:cNvPr id="231" name="Google Shape;231;g239f53cda16_0_239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naming that is machine and human readable</a:t>
            </a:r>
            <a:endParaRPr/>
          </a:p>
        </p:txBody>
      </p:sp>
      <p:sp>
        <p:nvSpPr>
          <p:cNvPr id="232" name="Google Shape;232;g239f53cda16_0_239"/>
          <p:cNvSpPr txBox="1">
            <a:spLocks noGrp="1"/>
          </p:cNvSpPr>
          <p:nvPr>
            <p:ph type="body" idx="1"/>
          </p:nvPr>
        </p:nvSpPr>
        <p:spPr>
          <a:xfrm>
            <a:off x="332550" y="2558484"/>
            <a:ext cx="5357100" cy="437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Computers don’t like white-space in file names!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While camelCase and UpperCamel can work in code, some OS don’t make a distinction between Upper and lower case file-names 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BIDS file-naming judiciously uses a combination of “snake_case” and “kebab-case”</a:t>
            </a:r>
            <a:endParaRPr/>
          </a:p>
        </p:txBody>
      </p:sp>
      <p:pic>
        <p:nvPicPr>
          <p:cNvPr id="233" name="Google Shape;233;g239f53cda16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100" y="1671925"/>
            <a:ext cx="5764475" cy="39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39f53cda16_0_239"/>
          <p:cNvSpPr txBox="1"/>
          <p:nvPr/>
        </p:nvSpPr>
        <p:spPr>
          <a:xfrm>
            <a:off x="6591775" y="6027375"/>
            <a:ext cx="56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https://allisonhorst.com/everything-else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What is BIDS? 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BIDS is a standard for organizing neuroimaging++ data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It is a document that describes the standard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It is a community of practice that develops the standard and the surrounding tools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2400"/>
              <a:buNone/>
            </a:pPr>
            <a:r>
              <a:rPr lang="en-US"/>
              <a:t>Who has heard about BIDS? 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B2E83"/>
              </a:buClr>
              <a:buSzPts val="3000"/>
              <a:buFont typeface="Encode Sans Black"/>
              <a:buNone/>
            </a:pPr>
            <a:r>
              <a:rPr lang="en-US"/>
              <a:t>BIDS is The Brain Imaging Data Structure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550" y="4384550"/>
            <a:ext cx="28575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9f53cda16_0_9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39f53cda16_0_9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39f53cda16_0_9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are all not things you should (or can) do</a:t>
            </a:r>
            <a:endParaRPr/>
          </a:p>
        </p:txBody>
      </p:sp>
      <p:pic>
        <p:nvPicPr>
          <p:cNvPr id="242" name="Google Shape;242;g239f53cda1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703" y="1730675"/>
            <a:ext cx="6007424" cy="420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39f53cda16_0_9"/>
          <p:cNvSpPr txBox="1"/>
          <p:nvPr/>
        </p:nvSpPr>
        <p:spPr>
          <a:xfrm>
            <a:off x="1387113" y="5937050"/>
            <a:ext cx="56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From: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https://allisonhorst.com/everything-else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9f53cda16_0_135"/>
          <p:cNvSpPr txBox="1">
            <a:spLocks noGrp="1"/>
          </p:cNvSpPr>
          <p:nvPr>
            <p:ph type="body" idx="1"/>
          </p:nvPr>
        </p:nvSpPr>
        <p:spPr>
          <a:xfrm>
            <a:off x="1014150" y="2072475"/>
            <a:ext cx="107154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key1</a:t>
            </a:r>
            <a:r>
              <a:rPr lang="en-US"/>
              <a:t>-</a:t>
            </a:r>
            <a:r>
              <a:rPr lang="en-US">
                <a:solidFill>
                  <a:schemeClr val="accent1"/>
                </a:solidFill>
              </a:rPr>
              <a:t>value</a:t>
            </a:r>
            <a:r>
              <a:rPr lang="en-US"/>
              <a:t>_</a:t>
            </a:r>
            <a:r>
              <a:rPr lang="en-US">
                <a:solidFill>
                  <a:schemeClr val="accent2"/>
                </a:solidFill>
              </a:rPr>
              <a:t>key2</a:t>
            </a:r>
            <a:r>
              <a:rPr lang="en-US"/>
              <a:t>-</a:t>
            </a:r>
            <a:r>
              <a:rPr lang="en-US">
                <a:solidFill>
                  <a:schemeClr val="accent1"/>
                </a:solidFill>
              </a:rPr>
              <a:t>value</a:t>
            </a:r>
            <a:r>
              <a:rPr lang="en-US"/>
              <a:t>_</a:t>
            </a:r>
            <a:r>
              <a:rPr lang="en-US">
                <a:solidFill>
                  <a:schemeClr val="accent6"/>
                </a:solidFill>
              </a:rPr>
              <a:t>suffix</a:t>
            </a:r>
            <a:r>
              <a:rPr lang="en-US"/>
              <a:t>.</a:t>
            </a:r>
            <a:r>
              <a:rPr lang="en-US">
                <a:solidFill>
                  <a:schemeClr val="dk2"/>
                </a:solidFill>
              </a:rPr>
              <a:t>extension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    entity 1       entity 2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-US">
                <a:solidFill>
                  <a:schemeClr val="accent6"/>
                </a:solidFill>
              </a:rPr>
              <a:t>Suffix</a:t>
            </a:r>
            <a:r>
              <a:rPr lang="en-US">
                <a:solidFill>
                  <a:schemeClr val="dk2"/>
                </a:solidFill>
              </a:rPr>
              <a:t> preceded by an underscore</a:t>
            </a:r>
            <a:endParaRPr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-US">
                <a:solidFill>
                  <a:schemeClr val="dk2"/>
                </a:solidFill>
              </a:rPr>
              <a:t>Entities are composed of </a:t>
            </a:r>
            <a:r>
              <a:rPr lang="en-US">
                <a:solidFill>
                  <a:schemeClr val="accent2"/>
                </a:solidFill>
              </a:rPr>
              <a:t>key</a:t>
            </a:r>
            <a:r>
              <a:rPr lang="en-US">
                <a:solidFill>
                  <a:schemeClr val="dk2"/>
                </a:solidFill>
              </a:rPr>
              <a:t>-</a:t>
            </a:r>
            <a:r>
              <a:rPr lang="en-US">
                <a:solidFill>
                  <a:schemeClr val="accent1"/>
                </a:solidFill>
              </a:rPr>
              <a:t>value </a:t>
            </a:r>
            <a:r>
              <a:rPr lang="en-US">
                <a:solidFill>
                  <a:schemeClr val="dk2"/>
                </a:solidFill>
              </a:rPr>
              <a:t>pairs</a:t>
            </a:r>
            <a:r>
              <a:rPr lang="en-US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solidFill>
                  <a:schemeClr val="accent2"/>
                </a:solidFill>
              </a:rPr>
              <a:t>Keys</a:t>
            </a:r>
            <a:r>
              <a:rPr lang="en-US">
                <a:solidFill>
                  <a:schemeClr val="dk2"/>
                </a:solidFill>
              </a:rPr>
              <a:t>, </a:t>
            </a:r>
            <a:r>
              <a:rPr lang="en-US">
                <a:solidFill>
                  <a:schemeClr val="accent1"/>
                </a:solidFill>
              </a:rPr>
              <a:t>values</a:t>
            </a:r>
            <a:r>
              <a:rPr lang="en-US">
                <a:solidFill>
                  <a:schemeClr val="dk2"/>
                </a:solidFill>
              </a:rPr>
              <a:t>, </a:t>
            </a:r>
            <a:r>
              <a:rPr lang="en-US">
                <a:solidFill>
                  <a:schemeClr val="accent6"/>
                </a:solidFill>
              </a:rPr>
              <a:t>suffixes</a:t>
            </a:r>
            <a:r>
              <a:rPr lang="en-US">
                <a:solidFill>
                  <a:schemeClr val="dk2"/>
                </a:solidFill>
              </a:rPr>
              <a:t> can only contain letters and/or numbers.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g239f53cda16_0_135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anatomy of a BIDS filename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g239f53cda16_0_135"/>
          <p:cNvCxnSpPr/>
          <p:nvPr/>
        </p:nvCxnSpPr>
        <p:spPr>
          <a:xfrm rot="10800000">
            <a:off x="1789050" y="3029175"/>
            <a:ext cx="0" cy="37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g239f53cda16_0_135"/>
          <p:cNvCxnSpPr/>
          <p:nvPr/>
        </p:nvCxnSpPr>
        <p:spPr>
          <a:xfrm rot="10800000">
            <a:off x="3517525" y="3029175"/>
            <a:ext cx="0" cy="37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g239f53cda16_0_135"/>
          <p:cNvSpPr txBox="1"/>
          <p:nvPr/>
        </p:nvSpPr>
        <p:spPr>
          <a:xfrm>
            <a:off x="476475" y="644635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Thanks: Remi Gau,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https://zenodo.org/record/5872274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9f53cda16_0_172"/>
          <p:cNvSpPr txBox="1">
            <a:spLocks noGrp="1"/>
          </p:cNvSpPr>
          <p:nvPr>
            <p:ph type="body" idx="1"/>
          </p:nvPr>
        </p:nvSpPr>
        <p:spPr>
          <a:xfrm>
            <a:off x="1014150" y="2072475"/>
            <a:ext cx="107154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key1</a:t>
            </a:r>
            <a:r>
              <a:rPr lang="en-US"/>
              <a:t>-</a:t>
            </a:r>
            <a:r>
              <a:rPr lang="en-US">
                <a:solidFill>
                  <a:schemeClr val="accent1"/>
                </a:solidFill>
              </a:rPr>
              <a:t>value</a:t>
            </a:r>
            <a:r>
              <a:rPr lang="en-US"/>
              <a:t>_</a:t>
            </a:r>
            <a:r>
              <a:rPr lang="en-US">
                <a:solidFill>
                  <a:schemeClr val="accent2"/>
                </a:solidFill>
              </a:rPr>
              <a:t>key2</a:t>
            </a:r>
            <a:r>
              <a:rPr lang="en-US"/>
              <a:t>-</a:t>
            </a:r>
            <a:r>
              <a:rPr lang="en-US">
                <a:solidFill>
                  <a:schemeClr val="accent1"/>
                </a:solidFill>
              </a:rPr>
              <a:t>value</a:t>
            </a:r>
            <a:r>
              <a:rPr lang="en-US"/>
              <a:t>_</a:t>
            </a:r>
            <a:r>
              <a:rPr lang="en-US">
                <a:solidFill>
                  <a:schemeClr val="accent6"/>
                </a:solidFill>
              </a:rPr>
              <a:t>suffix</a:t>
            </a:r>
            <a:r>
              <a:rPr lang="en-US"/>
              <a:t>.</a:t>
            </a:r>
            <a:r>
              <a:rPr lang="en-US">
                <a:solidFill>
                  <a:schemeClr val="dk2"/>
                </a:solidFill>
              </a:rPr>
              <a:t>extension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    entity 1       entity 2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“sub-control1” and “task-nback ”are entities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“T1w” and “scans” are suffixes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“nii.gz” and “tsv” are extensions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g239f53cda16_0_172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anatomy of a BIDS filename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" name="Google Shape;259;g239f53cda16_0_172"/>
          <p:cNvCxnSpPr/>
          <p:nvPr/>
        </p:nvCxnSpPr>
        <p:spPr>
          <a:xfrm rot="10800000">
            <a:off x="1789050" y="3029175"/>
            <a:ext cx="0" cy="37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g239f53cda16_0_172"/>
          <p:cNvCxnSpPr/>
          <p:nvPr/>
        </p:nvCxnSpPr>
        <p:spPr>
          <a:xfrm rot="10800000">
            <a:off x="3517525" y="3029175"/>
            <a:ext cx="0" cy="37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" name="Google Shape;261;g239f53cda16_0_172"/>
          <p:cNvSpPr txBox="1"/>
          <p:nvPr/>
        </p:nvSpPr>
        <p:spPr>
          <a:xfrm>
            <a:off x="476475" y="644635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Thanks: Remi Gau,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https://zenodo.org/record/5872274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9f53cda16_0_127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/>
              <a:t>&gt;&gt;&gt; path = "./sub-control01_ses-pre_task-rest_run-01_bold.nii.gz"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000"/>
              <a:t>&gt;&gt;&gt; parse_file_entities(path)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000"/>
              <a:t>{'subject': 'control01',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000"/>
              <a:t> 'session': 'pre',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000"/>
              <a:t> 'task': 'rest',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000"/>
              <a:t> 'run': 01,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000"/>
              <a:t> 'suffix': 'bold',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000"/>
              <a:t> 'extension': '.nii.gz'}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2000"/>
          </a:p>
        </p:txBody>
      </p:sp>
      <p:sp>
        <p:nvSpPr>
          <p:cNvPr id="267" name="Google Shape;267;g239f53cda16_0_127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Machine readable</a:t>
            </a:r>
            <a:endParaRPr/>
          </a:p>
        </p:txBody>
      </p:sp>
      <p:sp>
        <p:nvSpPr>
          <p:cNvPr id="268" name="Google Shape;268;g239f53cda16_0_127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this a good thing</a:t>
            </a:r>
            <a:endParaRPr/>
          </a:p>
        </p:txBody>
      </p:sp>
      <p:sp>
        <p:nvSpPr>
          <p:cNvPr id="269" name="Google Shape;269;g239f53cda16_0_127"/>
          <p:cNvSpPr txBox="1"/>
          <p:nvPr/>
        </p:nvSpPr>
        <p:spPr>
          <a:xfrm>
            <a:off x="4638575" y="5213150"/>
            <a:ext cx="66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BUT: It’s also human readable at the same time!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39f53cda16_0_127"/>
          <p:cNvSpPr txBox="1"/>
          <p:nvPr/>
        </p:nvSpPr>
        <p:spPr>
          <a:xfrm>
            <a:off x="476475" y="644635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Thanks: Remi Gau,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https://zenodo.org/record/5872274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9f53cda16_0_148"/>
          <p:cNvSpPr txBox="1">
            <a:spLocks noGrp="1"/>
          </p:cNvSpPr>
          <p:nvPr>
            <p:ph type="body" idx="1"/>
          </p:nvPr>
        </p:nvSpPr>
        <p:spPr>
          <a:xfrm>
            <a:off x="879075" y="1723700"/>
            <a:ext cx="8075700" cy="440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Limited set of suffixes for each data type (“bold”, “dwi”, “T1w”, …)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● For a given suffix: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○ some entities are required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○ some others are </a:t>
            </a:r>
            <a:r>
              <a:rPr lang="en-US" i="1"/>
              <a:t>optional</a:t>
            </a:r>
            <a:endParaRPr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● Entities have a specific order in which they must appear in filename.</a:t>
            </a:r>
            <a:endParaRPr/>
          </a:p>
        </p:txBody>
      </p:sp>
      <p:sp>
        <p:nvSpPr>
          <p:cNvPr id="276" name="Google Shape;276;g239f53cda16_0_148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</a:t>
            </a:r>
            <a:r>
              <a:rPr lang="en-US" i="1"/>
              <a:t>controlled</a:t>
            </a:r>
            <a:r>
              <a:rPr lang="en-US"/>
              <a:t> vocabulary</a:t>
            </a:r>
            <a:endParaRPr/>
          </a:p>
        </p:txBody>
      </p:sp>
      <p:sp>
        <p:nvSpPr>
          <p:cNvPr id="277" name="Google Shape;277;g239f53cda16_0_148"/>
          <p:cNvSpPr txBox="1"/>
          <p:nvPr/>
        </p:nvSpPr>
        <p:spPr>
          <a:xfrm>
            <a:off x="9039000" y="1793775"/>
            <a:ext cx="31530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- subject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- session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- sample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- task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- acquisition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- run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39f53cda16_0_148"/>
          <p:cNvSpPr txBox="1"/>
          <p:nvPr/>
        </p:nvSpPr>
        <p:spPr>
          <a:xfrm>
            <a:off x="658650" y="5637800"/>
            <a:ext cx="902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https://bids-specification.readthedocs.io/en/latest/appendices/entity-table.html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39f53cda16_0_148"/>
          <p:cNvSpPr txBox="1"/>
          <p:nvPr/>
        </p:nvSpPr>
        <p:spPr>
          <a:xfrm>
            <a:off x="476475" y="644635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Thanks: Remi Gau,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https://zenodo.org/record/5872274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9f53cda16_0_290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Neuroimaging data uses the ubiquitous NiFTI file format (and only the NiFTI file format!)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Tabular data stored in tsv files (and rarely also csv)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Metadata is stored in json </a:t>
            </a:r>
            <a:endParaRPr/>
          </a:p>
        </p:txBody>
      </p:sp>
      <p:sp>
        <p:nvSpPr>
          <p:cNvPr id="285" name="Google Shape;285;g239f53cda16_0_290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39f53cda16_0_290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 standard interoperable file formats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9f53cda16_0_296"/>
          <p:cNvSpPr txBox="1">
            <a:spLocks noGrp="1"/>
          </p:cNvSpPr>
          <p:nvPr>
            <p:ph type="body" idx="1"/>
          </p:nvPr>
        </p:nvSpPr>
        <p:spPr>
          <a:xfrm>
            <a:off x="745425" y="3393525"/>
            <a:ext cx="3397200" cy="342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participant_id	sex	age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sub-01	M	28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sub-02	F	21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sub-03	F	27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sub-04	M	25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sub-05	F	20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sub-06	M	20</a:t>
            </a:r>
            <a:endParaRPr sz="1600" b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g239f53cda16_0_296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It is RECOMMENDED that each data file be accompanied by a side-car file that contains metadata (and in some cases REQUIRED)</a:t>
            </a:r>
            <a:endParaRPr/>
          </a:p>
        </p:txBody>
      </p:sp>
      <p:sp>
        <p:nvSpPr>
          <p:cNvPr id="293" name="Google Shape;293;g239f53cda16_0_296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Speaking of metadata </a:t>
            </a:r>
            <a:endParaRPr/>
          </a:p>
        </p:txBody>
      </p:sp>
      <p:sp>
        <p:nvSpPr>
          <p:cNvPr id="294" name="Google Shape;294;g239f53cda16_0_296"/>
          <p:cNvSpPr txBox="1"/>
          <p:nvPr/>
        </p:nvSpPr>
        <p:spPr>
          <a:xfrm>
            <a:off x="6453325" y="2993325"/>
            <a:ext cx="57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participants.json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39f53cda16_0_296"/>
          <p:cNvSpPr txBox="1"/>
          <p:nvPr/>
        </p:nvSpPr>
        <p:spPr>
          <a:xfrm>
            <a:off x="993675" y="2993325"/>
            <a:ext cx="57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participants.tsv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39f53cda16_0_296"/>
          <p:cNvSpPr txBox="1">
            <a:spLocks noGrp="1"/>
          </p:cNvSpPr>
          <p:nvPr>
            <p:ph type="body" idx="1"/>
          </p:nvPr>
        </p:nvSpPr>
        <p:spPr>
          <a:xfrm>
            <a:off x="5292575" y="3393525"/>
            <a:ext cx="5590800" cy="342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{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"age": {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"Description": "Age of the participant",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"Units": "years"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},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"sex": {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"Description": "Sex of the participant",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"Levels": {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"M": "Male",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"F": "Female"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}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}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9f53cda16_0_159"/>
          <p:cNvSpPr txBox="1">
            <a:spLocks noGrp="1"/>
          </p:cNvSpPr>
          <p:nvPr>
            <p:ph type="body" idx="1"/>
          </p:nvPr>
        </p:nvSpPr>
        <p:spPr>
          <a:xfrm>
            <a:off x="887275" y="4344293"/>
            <a:ext cx="10929600" cy="136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Validating a BIDS dataset: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https://bids-standard.github.io/bids-validator/</a:t>
            </a:r>
            <a:r>
              <a:rPr lang="en-US"/>
              <a:t> </a:t>
            </a:r>
            <a:endParaRPr/>
          </a:p>
        </p:txBody>
      </p:sp>
      <p:sp>
        <p:nvSpPr>
          <p:cNvPr id="302" name="Google Shape;302;g239f53cda16_0_159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39f53cda16_0_159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Automatic validation</a:t>
            </a:r>
            <a:endParaRPr/>
          </a:p>
        </p:txBody>
      </p:sp>
      <p:pic>
        <p:nvPicPr>
          <p:cNvPr id="304" name="Google Shape;304;g239f53cda16_0_159"/>
          <p:cNvPicPr preferRelativeResize="0"/>
          <p:nvPr/>
        </p:nvPicPr>
        <p:blipFill rotWithShape="1">
          <a:blip r:embed="rId4">
            <a:alphaModFix/>
          </a:blip>
          <a:srcRect t="14478" b="70314"/>
          <a:stretch/>
        </p:blipFill>
        <p:spPr>
          <a:xfrm>
            <a:off x="1127025" y="2638876"/>
            <a:ext cx="9789724" cy="126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9f53cda16_0_302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https://bids-standard.github.io/bids-examples/</a:t>
            </a:r>
            <a:r>
              <a:rPr lang="en-US"/>
              <a:t> </a:t>
            </a:r>
            <a:endParaRPr/>
          </a:p>
        </p:txBody>
      </p:sp>
      <p:sp>
        <p:nvSpPr>
          <p:cNvPr id="310" name="Google Shape;310;g239f53cda16_0_302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39f53cda16_0_302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9f53cda16_0_321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Provides a relatively gentle entry into the BIDS ecosystem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(might be a good idea to read first, before diving into the spec)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https://bids-standard.github.io/bids-starter-kit/</a:t>
            </a:r>
            <a:r>
              <a:rPr lang="en-US"/>
              <a:t>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Includes useful resources such as templates for data from different modalities, etc.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39f53cda16_0_321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BIDS Starter Kit</a:t>
            </a:r>
            <a:endParaRPr/>
          </a:p>
        </p:txBody>
      </p:sp>
      <p:sp>
        <p:nvSpPr>
          <p:cNvPr id="318" name="Google Shape;318;g239f53cda16_0_321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9f53cda16_0_99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0"/>
              <a:t>Findable </a:t>
            </a:r>
            <a:endParaRPr b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0"/>
              <a:t>Accessible </a:t>
            </a:r>
            <a:endParaRPr b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0"/>
              <a:t>Interoperable</a:t>
            </a:r>
            <a:endParaRPr b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0"/>
              <a:t>Reusable</a:t>
            </a:r>
            <a:endParaRPr b="0"/>
          </a:p>
        </p:txBody>
      </p:sp>
      <p:sp>
        <p:nvSpPr>
          <p:cNvPr id="113" name="Google Shape;113;g239f53cda16_0_99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39f53cda16_0_99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FAIR principles</a:t>
            </a:r>
            <a:endParaRPr/>
          </a:p>
        </p:txBody>
      </p:sp>
      <p:sp>
        <p:nvSpPr>
          <p:cNvPr id="115" name="Google Shape;115;g239f53cda16_0_99"/>
          <p:cNvSpPr txBox="1"/>
          <p:nvPr/>
        </p:nvSpPr>
        <p:spPr>
          <a:xfrm>
            <a:off x="210200" y="6264175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Wilkinson et al. (2016)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9f53cda16_0_353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39f53cda16_0_353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I get involved?</a:t>
            </a:r>
            <a:endParaRPr/>
          </a:p>
        </p:txBody>
      </p:sp>
      <p:sp>
        <p:nvSpPr>
          <p:cNvPr id="325" name="Google Shape;325;g239f53cda16_0_353"/>
          <p:cNvSpPr txBox="1">
            <a:spLocks noGrp="1"/>
          </p:cNvSpPr>
          <p:nvPr>
            <p:ph type="body" idx="1"/>
          </p:nvPr>
        </p:nvSpPr>
        <p:spPr>
          <a:xfrm>
            <a:off x="879074" y="2701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Start using BIDS with your own data!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9f53cda16_0_331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39f53cda16_0_331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39f53cda16_0_331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your source data into BIDS</a:t>
            </a:r>
            <a:endParaRPr/>
          </a:p>
        </p:txBody>
      </p:sp>
      <p:pic>
        <p:nvPicPr>
          <p:cNvPr id="333" name="Google Shape;333;g239f53cda16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749" y="2896025"/>
            <a:ext cx="6634923" cy="323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g239f53cda16_0_331"/>
          <p:cNvGrpSpPr/>
          <p:nvPr/>
        </p:nvGrpSpPr>
        <p:grpSpPr>
          <a:xfrm>
            <a:off x="4236671" y="2587725"/>
            <a:ext cx="1299300" cy="2857212"/>
            <a:chOff x="4236671" y="2587725"/>
            <a:chExt cx="1299300" cy="2857212"/>
          </a:xfrm>
        </p:grpSpPr>
        <p:sp>
          <p:nvSpPr>
            <p:cNvPr id="335" name="Google Shape;335;g239f53cda16_0_331"/>
            <p:cNvSpPr/>
            <p:nvPr/>
          </p:nvSpPr>
          <p:spPr>
            <a:xfrm>
              <a:off x="4236671" y="3602637"/>
              <a:ext cx="1299300" cy="1842300"/>
            </a:xfrm>
            <a:prstGeom prst="rect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36" name="Google Shape;336;g239f53cda16_0_331"/>
            <p:cNvSpPr txBox="1"/>
            <p:nvPr/>
          </p:nvSpPr>
          <p:spPr>
            <a:xfrm>
              <a:off x="4534875" y="2587725"/>
              <a:ext cx="7029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latin typeface="Calibri"/>
                  <a:ea typeface="Calibri"/>
                  <a:cs typeface="Calibri"/>
                  <a:sym typeface="Calibri"/>
                </a:rPr>
                <a:t>??</a:t>
              </a:r>
              <a:endParaRPr sz="43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39f53cda16_0_342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Software: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Heudiconv (“Heuristic dicom conversion”):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https://heudiconv.readthedocs.io/en/latest/</a:t>
            </a:r>
            <a:r>
              <a:rPr lang="en-US"/>
              <a:t>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dcm2bids: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https://unfmontreal.github.io/Dcm2Bids/3.0.1/</a:t>
            </a:r>
            <a:r>
              <a:rPr lang="en-US"/>
              <a:t>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Web app: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ezBIDS: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https://brainlife.io/ezbids/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39f53cda16_0_342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Software for dicom =&gt; BIDS conversion</a:t>
            </a:r>
            <a:endParaRPr/>
          </a:p>
        </p:txBody>
      </p:sp>
      <p:sp>
        <p:nvSpPr>
          <p:cNvPr id="343" name="Google Shape;343;g239f53cda16_0_342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your source data into BIDS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9f53cda16_0_413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39f53cda16_0_413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I get involved?</a:t>
            </a:r>
            <a:endParaRPr/>
          </a:p>
        </p:txBody>
      </p:sp>
      <p:sp>
        <p:nvSpPr>
          <p:cNvPr id="350" name="Google Shape;350;g239f53cda16_0_413"/>
          <p:cNvSpPr txBox="1">
            <a:spLocks noGrp="1"/>
          </p:cNvSpPr>
          <p:nvPr>
            <p:ph type="body" idx="1"/>
          </p:nvPr>
        </p:nvSpPr>
        <p:spPr>
          <a:xfrm>
            <a:off x="879074" y="2701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Start using BIDS with your own data!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Ask questions when you get stuck: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https://neurostars.org/</a:t>
            </a:r>
            <a:r>
              <a:rPr lang="en-US"/>
              <a:t> </a:t>
            </a:r>
            <a:endParaRPr/>
          </a:p>
        </p:txBody>
      </p:sp>
      <p:pic>
        <p:nvPicPr>
          <p:cNvPr id="351" name="Google Shape;351;g239f53cda16_0_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800" y="4376775"/>
            <a:ext cx="4211100" cy="14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9f53cda16_0_360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39f53cda16_0_360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I get involved?</a:t>
            </a:r>
            <a:endParaRPr/>
          </a:p>
        </p:txBody>
      </p:sp>
      <p:sp>
        <p:nvSpPr>
          <p:cNvPr id="358" name="Google Shape;358;g239f53cda16_0_360"/>
          <p:cNvSpPr txBox="1">
            <a:spLocks noGrp="1"/>
          </p:cNvSpPr>
          <p:nvPr>
            <p:ph type="body" idx="1"/>
          </p:nvPr>
        </p:nvSpPr>
        <p:spPr>
          <a:xfrm>
            <a:off x="879074" y="2701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Teach others how to use BIDS!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starter kit is (again) a good place to start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9f53cda16_0_366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39f53cda16_0_366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I get involved?</a:t>
            </a:r>
            <a:endParaRPr/>
          </a:p>
        </p:txBody>
      </p:sp>
      <p:sp>
        <p:nvSpPr>
          <p:cNvPr id="365" name="Google Shape;365;g239f53cda16_0_366"/>
          <p:cNvSpPr txBox="1">
            <a:spLocks noGrp="1"/>
          </p:cNvSpPr>
          <p:nvPr>
            <p:ph type="body" idx="1"/>
          </p:nvPr>
        </p:nvSpPr>
        <p:spPr>
          <a:xfrm>
            <a:off x="879074" y="2701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BIDS is a community-driven project!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https://bids.neuroimaging.io/governance.html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g239f53cda16_0_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575" y="3757125"/>
            <a:ext cx="5332824" cy="299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9f53cda16_0_375"/>
          <p:cNvSpPr txBox="1">
            <a:spLocks noGrp="1"/>
          </p:cNvSpPr>
          <p:nvPr>
            <p:ph type="body" idx="1"/>
          </p:nvPr>
        </p:nvSpPr>
        <p:spPr>
          <a:xfrm>
            <a:off x="6691099" y="2320250"/>
            <a:ext cx="51177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69570" algn="l" rtl="0">
              <a:spcBef>
                <a:spcPts val="100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The steering group provides overall direction for the community </a:t>
            </a:r>
            <a:endParaRPr/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Helps facilitate decision making </a:t>
            </a:r>
            <a:endParaRPr/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Elected by members of the community</a:t>
            </a:r>
            <a:endParaRPr/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Serve for two years in non-overlapping terms</a:t>
            </a:r>
            <a:endParaRPr/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Elections for two seats are coming up this Fall!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39f53cda16_0_375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steering group</a:t>
            </a:r>
            <a:endParaRPr/>
          </a:p>
        </p:txBody>
      </p:sp>
      <p:sp>
        <p:nvSpPr>
          <p:cNvPr id="373" name="Google Shape;373;g239f53cda16_0_375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BIDS governance</a:t>
            </a:r>
            <a:endParaRPr/>
          </a:p>
        </p:txBody>
      </p:sp>
      <p:pic>
        <p:nvPicPr>
          <p:cNvPr id="3" name="Picture 2" descr="A group of people with their names&#10;&#10;AI-generated content may be incorrect.">
            <a:extLst>
              <a:ext uri="{FF2B5EF4-FFF2-40B4-BE49-F238E27FC236}">
                <a16:creationId xmlns:a16="http://schemas.microsoft.com/office/drawing/2014/main" id="{699CF399-699C-4DA1-E1C1-B0D72D9F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" y="2638096"/>
            <a:ext cx="5121296" cy="301252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9f53cda16_0_383"/>
          <p:cNvSpPr txBox="1">
            <a:spLocks noGrp="1"/>
          </p:cNvSpPr>
          <p:nvPr>
            <p:ph type="body" idx="1"/>
          </p:nvPr>
        </p:nvSpPr>
        <p:spPr>
          <a:xfrm>
            <a:off x="5782450" y="2320250"/>
            <a:ext cx="60264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6710" algn="l" rtl="0">
              <a:spcBef>
                <a:spcPts val="100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The maintainers are </a:t>
            </a:r>
            <a:r>
              <a:rPr lang="en-US" i="1"/>
              <a:t>committed</a:t>
            </a:r>
            <a:r>
              <a:rPr lang="en-US"/>
              <a:t> to work on certain aspects of BIDS</a:t>
            </a:r>
            <a:endParaRPr/>
          </a:p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A range of different activities:</a:t>
            </a:r>
            <a:endParaRPr/>
          </a:p>
          <a:p>
            <a:pPr marL="914400" lvl="1" indent="-327025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Development and maintanence of the spec</a:t>
            </a:r>
            <a:endParaRPr/>
          </a:p>
          <a:p>
            <a:pPr marL="914400" lvl="1" indent="-327025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D&amp;M of surrounding tools </a:t>
            </a:r>
            <a:endParaRPr/>
          </a:p>
          <a:p>
            <a:pPr marL="914400" lvl="1" indent="-327025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Documentation</a:t>
            </a:r>
            <a:endParaRPr/>
          </a:p>
          <a:p>
            <a:pPr marL="914400" lvl="1" indent="-327025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Community management </a:t>
            </a:r>
            <a:endParaRPr/>
          </a:p>
          <a:p>
            <a:pPr marL="914400" lvl="1" indent="-327025" algn="l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… </a:t>
            </a:r>
            <a:endParaRPr/>
          </a:p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Often their work is funded through grants related to BIDS </a:t>
            </a:r>
            <a:endParaRPr/>
          </a:p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Or working on BIDS is otherwise “part of their job”</a:t>
            </a:r>
            <a:endParaRPr/>
          </a:p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The group is not limited in size or term</a:t>
            </a:r>
            <a:endParaRPr/>
          </a:p>
          <a:p>
            <a:pPr marL="457200" lvl="0" indent="-346710" algn="l" rtl="0">
              <a:spcBef>
                <a:spcPts val="0"/>
              </a:spcBef>
              <a:spcAft>
                <a:spcPts val="0"/>
              </a:spcAft>
              <a:buSzPct val="100000"/>
              <a:buChar char="&gt;"/>
            </a:pPr>
            <a:r>
              <a:rPr lang="en-US"/>
              <a:t>Hint, hint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39f53cda16_0_383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maintainers group</a:t>
            </a:r>
            <a:endParaRPr/>
          </a:p>
        </p:txBody>
      </p:sp>
      <p:sp>
        <p:nvSpPr>
          <p:cNvPr id="381" name="Google Shape;381;g239f53cda16_0_383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BIDS governance</a:t>
            </a:r>
            <a:endParaRPr/>
          </a:p>
        </p:txBody>
      </p:sp>
      <p:pic>
        <p:nvPicPr>
          <p:cNvPr id="3" name="Picture 2" descr="A collage of people with text&#10;&#10;AI-generated content may be incorrect.">
            <a:extLst>
              <a:ext uri="{FF2B5EF4-FFF2-40B4-BE49-F238E27FC236}">
                <a16:creationId xmlns:a16="http://schemas.microsoft.com/office/drawing/2014/main" id="{2A5A6546-9313-F8B6-70D6-66135B5A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09" y="2509023"/>
            <a:ext cx="4313584" cy="38100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39f53cda16_0_397"/>
          <p:cNvSpPr txBox="1">
            <a:spLocks noGrp="1"/>
          </p:cNvSpPr>
          <p:nvPr>
            <p:ph type="body" idx="1"/>
          </p:nvPr>
        </p:nvSpPr>
        <p:spPr>
          <a:xfrm>
            <a:off x="896001" y="2320250"/>
            <a:ext cx="109128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More than 200 contributors!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Many different kinds of contributions: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Writing parts of the spec (we’ll talk about that a bit more later)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Software related to BIDS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Documentation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Teaching materials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Organizing events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Raising funding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…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39f53cda16_0_397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BIDS community</a:t>
            </a:r>
            <a:endParaRPr/>
          </a:p>
        </p:txBody>
      </p:sp>
      <p:sp>
        <p:nvSpPr>
          <p:cNvPr id="389" name="Google Shape;389;g239f53cda16_0_397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BIDS governance</a:t>
            </a:r>
            <a:endParaRPr/>
          </a:p>
        </p:txBody>
      </p:sp>
      <p:sp>
        <p:nvSpPr>
          <p:cNvPr id="390" name="Google Shape;390;g239f53cda16_0_397"/>
          <p:cNvSpPr txBox="1">
            <a:spLocks noGrp="1"/>
          </p:cNvSpPr>
          <p:nvPr>
            <p:ph type="title"/>
          </p:nvPr>
        </p:nvSpPr>
        <p:spPr>
          <a:xfrm>
            <a:off x="544250" y="513816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I get involved? Any and all of the above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9f53cda16_0_121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1280"/>
              <a:t>The BEP process: </a:t>
            </a:r>
            <a:endParaRPr sz="1280"/>
          </a:p>
          <a:p>
            <a:pPr marL="736600" lvl="0" indent="-28511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Something is missing in the spec! 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someone already addressing this? 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Char char="•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Explore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the specification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the BEP lists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Someone may have already done work for you.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Read the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BIDS governance document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Familiarize yourself with the BIDS community. Browse the issues and pull requests 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the BIDS specification repository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Char char="•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Search for issues relating to your feature or BEP idea before creating a new issue.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you find nothing, open issue on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the BIDS specification repository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Char char="•"/>
            </a:pPr>
            <a:r>
              <a:rPr lang="en-US" sz="889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an important step before proceeding in order to make sure that more consensus arises and more contributors are aware what is happening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Communicate with the BIDS maintainers to make your BEP official. 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Char char="•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entails registering the BEP with a number on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the BIDS website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To obtain a number for your BEP, follow the previous steps and then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/>
              </a:rPr>
              <a:t>open a new issue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/>
              </a:rPr>
              <a:t>submit a pull request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the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0"/>
              </a:rPr>
              <a:t>website GitHub repository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cross-linking to any other already existing issues.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draft of your extension by discussing among colleagues. 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Char char="•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1"/>
              </a:rPr>
              <a:t>BIDS Extension Proposal template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provides some boilerplate and formatting conventions.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List on the draft the contributor(s) leading the effort.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Share the draft (remember to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2"/>
              </a:rPr>
              <a:t>share a link that allows anyone to comment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with the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3"/>
              </a:rPr>
              <a:t>bids-discussion mailing list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ask for comments.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Incorporate the feedback and strive for consensus.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example datasets 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Help to merge the extension into the main specification (this will require converting the proposal to Markdown and submitting a Pull Request at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the BIDS specification repository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36600" lvl="0" indent="-2851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0"/>
              <a:buFont typeface="Roboto"/>
              <a:buAutoNum type="arabicPeriod"/>
            </a:pP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necessary, contribute a pull request to the </a:t>
            </a:r>
            <a:r>
              <a:rPr lang="en-US" sz="889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4"/>
              </a:rPr>
              <a:t>BIDS Validator repository</a:t>
            </a:r>
            <a:r>
              <a:rPr lang="en-US" sz="889" b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well to incorporate the extension.</a:t>
            </a:r>
            <a:endParaRPr sz="889" b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sz="128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1280" u="sng">
                <a:solidFill>
                  <a:schemeClr val="hlink"/>
                </a:solidFill>
                <a:hlinkClick r:id="rId15"/>
              </a:rPr>
              <a:t>https://bids-extensions.readthedocs.io/en/latest/</a:t>
            </a:r>
            <a:r>
              <a:rPr lang="en-US" sz="1280"/>
              <a:t>  </a:t>
            </a:r>
            <a:endParaRPr sz="1280"/>
          </a:p>
        </p:txBody>
      </p:sp>
      <p:sp>
        <p:nvSpPr>
          <p:cNvPr id="396" name="Google Shape;396;g239f53cda16_0_121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Proposing an enhancement to the BIDS specification</a:t>
            </a:r>
            <a:endParaRPr/>
          </a:p>
        </p:txBody>
      </p:sp>
      <p:sp>
        <p:nvSpPr>
          <p:cNvPr id="397" name="Google Shape;397;g239f53cda16_0_121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I get involved?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9f53cda16_0_255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0"/>
              <a:t>Findable </a:t>
            </a:r>
            <a:endParaRPr b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0"/>
              <a:t>Accessible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Interoperable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Reusable</a:t>
            </a:r>
            <a:endParaRPr/>
          </a:p>
        </p:txBody>
      </p:sp>
      <p:sp>
        <p:nvSpPr>
          <p:cNvPr id="121" name="Google Shape;121;g239f53cda16_0_255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39f53cda16_0_255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FAIR principles</a:t>
            </a:r>
            <a:endParaRPr/>
          </a:p>
        </p:txBody>
      </p:sp>
      <p:sp>
        <p:nvSpPr>
          <p:cNvPr id="123" name="Google Shape;123;g239f53cda16_0_255"/>
          <p:cNvSpPr txBox="1"/>
          <p:nvPr/>
        </p:nvSpPr>
        <p:spPr>
          <a:xfrm>
            <a:off x="210200" y="6264175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Wilkinson et al. (2016)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9f53cda16_0_404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&gt;"/>
            </a:pPr>
            <a:r>
              <a:rPr lang="en-US" sz="2100"/>
              <a:t>BIDS website: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https://bids.neuroimaging.io/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&gt;"/>
            </a:pPr>
            <a:r>
              <a:rPr lang="en-US" sz="2100"/>
              <a:t>BIDS specification: </a:t>
            </a:r>
            <a:r>
              <a:rPr lang="en-US" sz="2100" u="sng">
                <a:solidFill>
                  <a:schemeClr val="hlink"/>
                </a:solidFill>
                <a:hlinkClick r:id="rId4"/>
              </a:rPr>
              <a:t>https://bids-specification.readthedocs.io/en/stable/</a:t>
            </a:r>
            <a:r>
              <a:rPr lang="en-US" sz="2100"/>
              <a:t>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&gt;"/>
            </a:pPr>
            <a:r>
              <a:rPr lang="en-US" sz="2100"/>
              <a:t>BIDS starter kit: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https://bids-standard.github.io/bids-starter-kit/</a:t>
            </a:r>
            <a:r>
              <a:rPr lang="en-US" sz="2100"/>
              <a:t> </a:t>
            </a:r>
            <a:endParaRPr sz="2100"/>
          </a:p>
        </p:txBody>
      </p:sp>
      <p:sp>
        <p:nvSpPr>
          <p:cNvPr id="403" name="Google Shape;403;g239f53cda16_0_404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239f53cda16_0_404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links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f980d6ce4_0_5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Easier data sharing and reuse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Makes it easier for the person accessing a shared dataset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But also for the person sharing the data!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Interoperability across datasets and software tools makes analysis easier and more reproducible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5f980d6ce4_0_5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5f980d6ce4_0_5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BIDS?</a:t>
            </a:r>
            <a:endParaRPr/>
          </a:p>
        </p:txBody>
      </p:sp>
      <p:pic>
        <p:nvPicPr>
          <p:cNvPr id="131" name="Google Shape;131;g25f980d6ce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3579750"/>
            <a:ext cx="10287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9f53cda16_0_264"/>
          <p:cNvSpPr txBox="1">
            <a:spLocks noGrp="1"/>
          </p:cNvSpPr>
          <p:nvPr>
            <p:ph type="body" idx="1"/>
          </p:nvPr>
        </p:nvSpPr>
        <p:spPr>
          <a:xfrm>
            <a:off x="879074" y="2320239"/>
            <a:ext cx="10929600" cy="381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Easier data sharing and reuse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Makes it easier for the person accessing a shared dataset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But also for the person sharing the data!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US"/>
              <a:t>Interoperability across datasets and software tools makes analysis easier and more reproducible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39f53cda16_0_264"/>
          <p:cNvSpPr txBox="1">
            <a:spLocks noGrp="1"/>
          </p:cNvSpPr>
          <p:nvPr>
            <p:ph type="body" idx="2"/>
          </p:nvPr>
        </p:nvSpPr>
        <p:spPr>
          <a:xfrm>
            <a:off x="895676" y="1730667"/>
            <a:ext cx="10912800" cy="41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39f53cda16_0_264"/>
          <p:cNvSpPr txBox="1">
            <a:spLocks noGrp="1"/>
          </p:cNvSpPr>
          <p:nvPr>
            <p:ph type="title"/>
          </p:nvPr>
        </p:nvSpPr>
        <p:spPr>
          <a:xfrm>
            <a:off x="895675" y="371511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BIDS?</a:t>
            </a:r>
            <a:endParaRPr/>
          </a:p>
        </p:txBody>
      </p:sp>
      <p:pic>
        <p:nvPicPr>
          <p:cNvPr id="139" name="Google Shape;139;g239f53cda16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3579750"/>
            <a:ext cx="10287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39f53cda16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72" y="1207985"/>
            <a:ext cx="8071798" cy="524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39f53cda16_0_17"/>
          <p:cNvSpPr txBox="1"/>
          <p:nvPr/>
        </p:nvSpPr>
        <p:spPr>
          <a:xfrm>
            <a:off x="182175" y="6457800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Markiewicz et al. (2022)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39f53cda16_0_17"/>
          <p:cNvSpPr txBox="1">
            <a:spLocks noGrp="1"/>
          </p:cNvSpPr>
          <p:nvPr>
            <p:ph type="title"/>
          </p:nvPr>
        </p:nvSpPr>
        <p:spPr>
          <a:xfrm>
            <a:off x="895675" y="215886"/>
            <a:ext cx="10912800" cy="99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Standards-compliant data sharing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(and also funder-mandate compliant)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39f53cda16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25" y="553700"/>
            <a:ext cx="6580526" cy="55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39f53cda16_0_40"/>
          <p:cNvSpPr txBox="1"/>
          <p:nvPr/>
        </p:nvSpPr>
        <p:spPr>
          <a:xfrm>
            <a:off x="430625" y="6276575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Markiewicz et al. (2022)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39f53cda16_0_40"/>
          <p:cNvSpPr/>
          <p:nvPr/>
        </p:nvSpPr>
        <p:spPr>
          <a:xfrm>
            <a:off x="448450" y="1289275"/>
            <a:ext cx="6936900" cy="8970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9f53cda16_0_50"/>
          <p:cNvSpPr txBox="1"/>
          <p:nvPr/>
        </p:nvSpPr>
        <p:spPr>
          <a:xfrm>
            <a:off x="430625" y="6276575"/>
            <a:ext cx="8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Markiewicz et al. (2022)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239f53cda1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52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2092</Words>
  <Application>Microsoft Macintosh PowerPoint</Application>
  <PresentationFormat>Widescreen</PresentationFormat>
  <Paragraphs>311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Encode Sans Black</vt:lpstr>
      <vt:lpstr>Roboto Mono</vt:lpstr>
      <vt:lpstr>Calibri</vt:lpstr>
      <vt:lpstr>Roboto</vt:lpstr>
      <vt:lpstr>Merriweather Sans</vt:lpstr>
      <vt:lpstr>Courier New</vt:lpstr>
      <vt:lpstr>Arial</vt:lpstr>
      <vt:lpstr>Open Sans</vt:lpstr>
      <vt:lpstr>Office Theme</vt:lpstr>
      <vt:lpstr>PowerPoint Presentation</vt:lpstr>
      <vt:lpstr>BIDS is The Brain Imaging Data Structure</vt:lpstr>
      <vt:lpstr>The FAIR principles</vt:lpstr>
      <vt:lpstr>The FAIR principles</vt:lpstr>
      <vt:lpstr>Why BIDS?</vt:lpstr>
      <vt:lpstr>Why BIDS?</vt:lpstr>
      <vt:lpstr>Standards-compliant data sharing  (and also funder-mandate compliant)</vt:lpstr>
      <vt:lpstr>PowerPoint Presentation</vt:lpstr>
      <vt:lpstr>PowerPoint Presentation</vt:lpstr>
      <vt:lpstr>PowerPoint Presentation</vt:lpstr>
      <vt:lpstr>An eco-system of standards-compliant software</vt:lpstr>
      <vt:lpstr>How does it work?</vt:lpstr>
      <vt:lpstr>BIDS does the following things</vt:lpstr>
      <vt:lpstr>Modularizes the data</vt:lpstr>
      <vt:lpstr>Modularizes the data</vt:lpstr>
      <vt:lpstr>Specifies a folder structure </vt:lpstr>
      <vt:lpstr>Specifies a folder structure </vt:lpstr>
      <vt:lpstr>Folder naming</vt:lpstr>
      <vt:lpstr>File naming that is machine and human readable</vt:lpstr>
      <vt:lpstr>These are all not things you should (or can) do</vt:lpstr>
      <vt:lpstr>The anatomy of a BIDS filename </vt:lpstr>
      <vt:lpstr>The anatomy of a BIDS filename </vt:lpstr>
      <vt:lpstr>Why is this a good thing</vt:lpstr>
      <vt:lpstr>A controlled vocabulary</vt:lpstr>
      <vt:lpstr>Uses standard interoperable file formats </vt:lpstr>
      <vt:lpstr>Speaking of metadata </vt:lpstr>
      <vt:lpstr>Automatic validation</vt:lpstr>
      <vt:lpstr>Examples</vt:lpstr>
      <vt:lpstr>Getting started</vt:lpstr>
      <vt:lpstr>How can I get involved?</vt:lpstr>
      <vt:lpstr>Getting your source data into BIDS</vt:lpstr>
      <vt:lpstr>Getting your source data into BIDS</vt:lpstr>
      <vt:lpstr>How can I get involved?</vt:lpstr>
      <vt:lpstr>How can I get involved?</vt:lpstr>
      <vt:lpstr>How can I get involved?</vt:lpstr>
      <vt:lpstr>BIDS governance</vt:lpstr>
      <vt:lpstr>BIDS governance</vt:lpstr>
      <vt:lpstr>BIDS governance</vt:lpstr>
      <vt:lpstr>How can I get involved?</vt:lpstr>
      <vt:lpstr>Some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Ariel Rokem</dc:creator>
  <cp:lastModifiedBy>Ariel Rokem</cp:lastModifiedBy>
  <cp:revision>3</cp:revision>
  <dcterms:created xsi:type="dcterms:W3CDTF">2022-07-20T22:27:40Z</dcterms:created>
  <dcterms:modified xsi:type="dcterms:W3CDTF">2025-08-04T17:56:38Z</dcterms:modified>
</cp:coreProperties>
</file>